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8"/>
  </p:notesMasterIdLst>
  <p:sldIdLst>
    <p:sldId id="256" r:id="rId2"/>
    <p:sldId id="259" r:id="rId3"/>
    <p:sldId id="260" r:id="rId4"/>
    <p:sldId id="261" r:id="rId5"/>
    <p:sldId id="262" r:id="rId6"/>
    <p:sldId id="274" r:id="rId7"/>
    <p:sldId id="263" r:id="rId8"/>
    <p:sldId id="264" r:id="rId9"/>
    <p:sldId id="265" r:id="rId10"/>
    <p:sldId id="266" r:id="rId11"/>
    <p:sldId id="267" r:id="rId12"/>
    <p:sldId id="275" r:id="rId13"/>
    <p:sldId id="286" r:id="rId14"/>
    <p:sldId id="276" r:id="rId15"/>
    <p:sldId id="282" r:id="rId16"/>
    <p:sldId id="287" r:id="rId17"/>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609" autoAdjust="0"/>
  </p:normalViewPr>
  <p:slideViewPr>
    <p:cSldViewPr>
      <p:cViewPr varScale="1">
        <p:scale>
          <a:sx n="161" d="100"/>
          <a:sy n="161" d="100"/>
        </p:scale>
        <p:origin x="-164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30B59D62-A41F-499A-9173-CC7342FAFB7E}" type="datetimeFigureOut">
              <a:rPr lang="en-US" smtClean="0"/>
              <a:pPr/>
              <a:t>9/17/13</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D05EA718-CAD7-43C3-8E49-B7B6D1F3E0CB}" type="slidenum">
              <a:rPr lang="en-US" smtClean="0"/>
              <a:pPr/>
              <a:t>‹#›</a:t>
            </a:fld>
            <a:endParaRPr lang="en-US"/>
          </a:p>
        </p:txBody>
      </p:sp>
    </p:spTree>
    <p:extLst>
      <p:ext uri="{BB962C8B-B14F-4D97-AF65-F5344CB8AC3E}">
        <p14:creationId xmlns:p14="http://schemas.microsoft.com/office/powerpoint/2010/main" val="2051402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5EA718-CAD7-43C3-8E49-B7B6D1F3E0CB}" type="slidenum">
              <a:rPr lang="en-US" smtClean="0"/>
              <a:pPr/>
              <a:t>1</a:t>
            </a:fld>
            <a:endParaRPr lang="en-US"/>
          </a:p>
        </p:txBody>
      </p:sp>
    </p:spTree>
    <p:extLst>
      <p:ext uri="{BB962C8B-B14F-4D97-AF65-F5344CB8AC3E}">
        <p14:creationId xmlns:p14="http://schemas.microsoft.com/office/powerpoint/2010/main" val="2708835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5EA718-CAD7-43C3-8E49-B7B6D1F3E0CB}" type="slidenum">
              <a:rPr lang="en-US" smtClean="0"/>
              <a:pPr/>
              <a:t>2</a:t>
            </a:fld>
            <a:endParaRPr lang="en-US"/>
          </a:p>
        </p:txBody>
      </p:sp>
    </p:spTree>
    <p:extLst>
      <p:ext uri="{BB962C8B-B14F-4D97-AF65-F5344CB8AC3E}">
        <p14:creationId xmlns:p14="http://schemas.microsoft.com/office/powerpoint/2010/main" val="1924205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5EA718-CAD7-43C3-8E49-B7B6D1F3E0CB}" type="slidenum">
              <a:rPr lang="en-US" smtClean="0"/>
              <a:pPr/>
              <a:t>6</a:t>
            </a:fld>
            <a:endParaRPr lang="en-US"/>
          </a:p>
        </p:txBody>
      </p:sp>
    </p:spTree>
    <p:extLst>
      <p:ext uri="{BB962C8B-B14F-4D97-AF65-F5344CB8AC3E}">
        <p14:creationId xmlns:p14="http://schemas.microsoft.com/office/powerpoint/2010/main" val="1364562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5EA718-CAD7-43C3-8E49-B7B6D1F3E0CB}" type="slidenum">
              <a:rPr lang="en-US" smtClean="0"/>
              <a:pPr/>
              <a:t>8</a:t>
            </a:fld>
            <a:endParaRPr lang="en-US"/>
          </a:p>
        </p:txBody>
      </p:sp>
    </p:spTree>
    <p:extLst>
      <p:ext uri="{BB962C8B-B14F-4D97-AF65-F5344CB8AC3E}">
        <p14:creationId xmlns:p14="http://schemas.microsoft.com/office/powerpoint/2010/main" val="79766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5EA718-CAD7-43C3-8E49-B7B6D1F3E0CB}" type="slidenum">
              <a:rPr lang="en-US" smtClean="0"/>
              <a:pPr/>
              <a:t>9</a:t>
            </a:fld>
            <a:endParaRPr lang="en-US"/>
          </a:p>
        </p:txBody>
      </p:sp>
    </p:spTree>
    <p:extLst>
      <p:ext uri="{BB962C8B-B14F-4D97-AF65-F5344CB8AC3E}">
        <p14:creationId xmlns:p14="http://schemas.microsoft.com/office/powerpoint/2010/main" val="426312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5EA718-CAD7-43C3-8E49-B7B6D1F3E0CB}" type="slidenum">
              <a:rPr lang="en-US" smtClean="0"/>
              <a:pPr/>
              <a:t>10</a:t>
            </a:fld>
            <a:endParaRPr lang="en-US"/>
          </a:p>
        </p:txBody>
      </p:sp>
    </p:spTree>
    <p:extLst>
      <p:ext uri="{BB962C8B-B14F-4D97-AF65-F5344CB8AC3E}">
        <p14:creationId xmlns:p14="http://schemas.microsoft.com/office/powerpoint/2010/main" val="1491459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5EA718-CAD7-43C3-8E49-B7B6D1F3E0CB}" type="slidenum">
              <a:rPr lang="en-US" smtClean="0"/>
              <a:pPr/>
              <a:t>11</a:t>
            </a:fld>
            <a:endParaRPr lang="en-US"/>
          </a:p>
        </p:txBody>
      </p:sp>
    </p:spTree>
    <p:extLst>
      <p:ext uri="{BB962C8B-B14F-4D97-AF65-F5344CB8AC3E}">
        <p14:creationId xmlns:p14="http://schemas.microsoft.com/office/powerpoint/2010/main" val="2255531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5EA718-CAD7-43C3-8E49-B7B6D1F3E0CB}" type="slidenum">
              <a:rPr lang="en-US" smtClean="0"/>
              <a:pPr/>
              <a:t>12</a:t>
            </a:fld>
            <a:endParaRPr lang="en-US"/>
          </a:p>
        </p:txBody>
      </p:sp>
    </p:spTree>
    <p:extLst>
      <p:ext uri="{BB962C8B-B14F-4D97-AF65-F5344CB8AC3E}">
        <p14:creationId xmlns:p14="http://schemas.microsoft.com/office/powerpoint/2010/main" val="128467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5EA718-CAD7-43C3-8E49-B7B6D1F3E0CB}" type="slidenum">
              <a:rPr lang="en-US" smtClean="0"/>
              <a:pPr/>
              <a:t>15</a:t>
            </a:fld>
            <a:endParaRPr lang="en-US"/>
          </a:p>
        </p:txBody>
      </p:sp>
    </p:spTree>
    <p:extLst>
      <p:ext uri="{BB962C8B-B14F-4D97-AF65-F5344CB8AC3E}">
        <p14:creationId xmlns:p14="http://schemas.microsoft.com/office/powerpoint/2010/main" val="1042895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2358401-0ECB-4C09-A4EE-6999D73550EF}" type="datetimeFigureOut">
              <a:rPr lang="en-US" smtClean="0"/>
              <a:pPr/>
              <a:t>9/17/13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1"/>
            <a:ext cx="457200" cy="441325"/>
          </a:xfrm>
        </p:spPr>
        <p:txBody>
          <a:bodyPr/>
          <a:lstStyle>
            <a:lvl1pPr>
              <a:defRPr>
                <a:solidFill>
                  <a:schemeClr val="accent3">
                    <a:shade val="75000"/>
                  </a:schemeClr>
                </a:solidFill>
              </a:defRPr>
            </a:lvl1pPr>
          </a:lstStyle>
          <a:p>
            <a:fld id="{3D57041D-07D1-4AA5-BBB2-BDDFE766266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358401-0ECB-4C09-A4EE-6999D73550EF}" type="datetimeFigureOut">
              <a:rPr lang="en-US" smtClean="0"/>
              <a:pPr/>
              <a:t>9/17/13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57041D-07D1-4AA5-BBB2-BDDFE766266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2"/>
            <a:ext cx="457200" cy="441325"/>
          </a:xfrm>
        </p:spPr>
        <p:txBody>
          <a:bodyPr/>
          <a:lstStyle/>
          <a:p>
            <a:fld id="{3D57041D-07D1-4AA5-BBB2-BDDFE766266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358401-0ECB-4C09-A4EE-6999D73550EF}" type="datetimeFigureOut">
              <a:rPr lang="en-US" smtClean="0"/>
              <a:pPr/>
              <a:t>9/17/13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2"/>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2358401-0ECB-4C09-A4EE-6999D73550EF}" type="datetimeFigureOut">
              <a:rPr lang="en-US" smtClean="0"/>
              <a:pPr/>
              <a:t>9/17/13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3"/>
            <a:ext cx="457200" cy="441325"/>
          </a:xfrm>
        </p:spPr>
        <p:txBody>
          <a:bodyPr/>
          <a:lstStyle/>
          <a:p>
            <a:fld id="{3D57041D-07D1-4AA5-BBB2-BDDFE766266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1"/>
            <a:ext cx="6480175"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92358401-0ECB-4C09-A4EE-6999D73550EF}" type="datetimeFigureOut">
              <a:rPr lang="en-US" smtClean="0"/>
              <a:pPr/>
              <a:t>9/17/13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1"/>
            <a:ext cx="457200" cy="441325"/>
          </a:xfrm>
        </p:spPr>
        <p:txBody>
          <a:bodyPr/>
          <a:lstStyle>
            <a:lvl1pPr>
              <a:defRPr>
                <a:solidFill>
                  <a:schemeClr val="accent3">
                    <a:shade val="75000"/>
                  </a:schemeClr>
                </a:solidFill>
              </a:defRPr>
            </a:lvl1pPr>
          </a:lstStyle>
          <a:p>
            <a:fld id="{3D57041D-07D1-4AA5-BBB2-BDDFE766266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2358401-0ECB-4C09-A4EE-6999D73550EF}" type="datetimeFigureOut">
              <a:rPr lang="en-US" smtClean="0"/>
              <a:pPr/>
              <a:t>9/17/13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57041D-07D1-4AA5-BBB2-BDDFE766266B}" type="slidenum">
              <a:rPr lang="en-US" smtClean="0"/>
              <a:pPr/>
              <a:t>‹#›</a:t>
            </a:fld>
            <a:endParaRPr lang="en-US"/>
          </a:p>
        </p:txBody>
      </p:sp>
      <p:sp>
        <p:nvSpPr>
          <p:cNvPr id="8" name="Straight Connector 7"/>
          <p:cNvSpPr>
            <a:spLocks noChangeShapeType="1"/>
          </p:cNvSpPr>
          <p:nvPr/>
        </p:nvSpPr>
        <p:spPr bwMode="auto">
          <a:xfrm flipV="1">
            <a:off x="4563081" y="1575653"/>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3" y="1524001"/>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1"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2358401-0ECB-4C09-A4EE-6999D73550EF}" type="datetimeFigureOut">
              <a:rPr lang="en-US" smtClean="0"/>
              <a:pPr/>
              <a:t>9/17/13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4"/>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7"/>
            <a:ext cx="457200" cy="441325"/>
          </a:xfrm>
        </p:spPr>
        <p:txBody>
          <a:bodyPr/>
          <a:lstStyle>
            <a:lvl1pPr algn="ctr">
              <a:defRPr/>
            </a:lvl1pPr>
          </a:lstStyle>
          <a:p>
            <a:fld id="{3D57041D-07D1-4AA5-BBB2-BDDFE766266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2358401-0ECB-4C09-A4EE-6999D73550EF}" type="datetimeFigureOut">
              <a:rPr lang="en-US" smtClean="0"/>
              <a:pPr/>
              <a:t>9/17/13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1"/>
            <a:ext cx="457200" cy="441325"/>
          </a:xfrm>
        </p:spPr>
        <p:txBody>
          <a:bodyPr/>
          <a:lstStyle/>
          <a:p>
            <a:fld id="{3D57041D-07D1-4AA5-BBB2-BDDFE76626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2358401-0ECB-4C09-A4EE-6999D73550EF}" type="datetimeFigureOut">
              <a:rPr lang="en-US" smtClean="0"/>
              <a:pPr/>
              <a:t>9/17/13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D57041D-07D1-4AA5-BBB2-BDDFE76626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1"/>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9"/>
            <a:ext cx="457200" cy="441325"/>
          </a:xfrm>
        </p:spPr>
        <p:txBody>
          <a:bodyPr/>
          <a:lstStyle>
            <a:lvl1pPr>
              <a:defRPr>
                <a:solidFill>
                  <a:schemeClr val="accent3">
                    <a:shade val="75000"/>
                  </a:schemeClr>
                </a:solidFill>
              </a:defRPr>
            </a:lvl1pPr>
          </a:lstStyle>
          <a:p>
            <a:fld id="{3D57041D-07D1-4AA5-BBB2-BDDFE766266B}" type="slidenum">
              <a:rPr lang="en-US" smtClean="0"/>
              <a:pPr/>
              <a:t>‹#›</a:t>
            </a:fld>
            <a:endParaRPr lang="en-US"/>
          </a:p>
        </p:txBody>
      </p:sp>
      <p:sp>
        <p:nvSpPr>
          <p:cNvPr id="21" name="Rectangle 20"/>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2358401-0ECB-4C09-A4EE-6999D73550EF}" type="datetimeFigureOut">
              <a:rPr lang="en-US" smtClean="0"/>
              <a:pPr/>
              <a:t>9/17/13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9"/>
            <a:ext cx="457200" cy="441325"/>
          </a:xfrm>
        </p:spPr>
        <p:txBody>
          <a:bodyPr/>
          <a:lstStyle/>
          <a:p>
            <a:fld id="{3D57041D-07D1-4AA5-BBB2-BDDFE766266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2358401-0ECB-4C09-A4EE-6999D73550EF}" type="datetimeFigureOut">
              <a:rPr lang="en-US" smtClean="0"/>
              <a:pPr/>
              <a:t>9/17/13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2358401-0ECB-4C09-A4EE-6999D73550EF}" type="datetimeFigureOut">
              <a:rPr lang="en-US" smtClean="0"/>
              <a:pPr/>
              <a:t>9/17/13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5"/>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D57041D-07D1-4AA5-BBB2-BDDFE766266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3f071e93aad6392d132c-/" TargetMode="External"/><Relationship Id="rId3" Type="http://schemas.openxmlformats.org/officeDocument/2006/relationships/hyperlink" Target="http://3f071e93aad6392d132c-25358a031817aa7f80c72ac2922ef9ef.r3.cf2.rackcdn.com/NCSC_TechArchReport_103112.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Larusso.randy@brevardschools.org" TargetMode="External"/><Relationship Id="rId3" Type="http://schemas.openxmlformats.org/officeDocument/2006/relationships/hyperlink" Target="mailto:Filakosky.christina@brevardschools.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3467100"/>
          </a:xfrm>
        </p:spPr>
        <p:txBody>
          <a:bodyPr>
            <a:normAutofit/>
          </a:bodyPr>
          <a:lstStyle/>
          <a:p>
            <a:r>
              <a:rPr lang="en-US" sz="2800" dirty="0" smtClean="0"/>
              <a:t>MTSS Presentation</a:t>
            </a:r>
          </a:p>
          <a:p>
            <a:r>
              <a:rPr lang="en-US" sz="2800" dirty="0" smtClean="0"/>
              <a:t>September, 2013</a:t>
            </a:r>
          </a:p>
          <a:p>
            <a:endParaRPr lang="en-US" sz="2800" dirty="0" smtClean="0"/>
          </a:p>
          <a:p>
            <a:endParaRPr lang="en-US" sz="2800" dirty="0" smtClean="0"/>
          </a:p>
          <a:p>
            <a:endParaRPr lang="en-US" sz="2800" dirty="0"/>
          </a:p>
        </p:txBody>
      </p:sp>
      <p:sp>
        <p:nvSpPr>
          <p:cNvPr id="2" name="Title 1"/>
          <p:cNvSpPr>
            <a:spLocks noGrp="1"/>
          </p:cNvSpPr>
          <p:nvPr>
            <p:ph type="ctrTitle"/>
          </p:nvPr>
        </p:nvSpPr>
        <p:spPr>
          <a:xfrm>
            <a:off x="685800" y="342901"/>
            <a:ext cx="7772400" cy="1828799"/>
          </a:xfrm>
        </p:spPr>
        <p:txBody>
          <a:bodyPr>
            <a:normAutofit fontScale="90000"/>
          </a:bodyPr>
          <a:lstStyle/>
          <a:p>
            <a:r>
              <a:rPr lang="en-US" b="1" i="1" dirty="0">
                <a:solidFill>
                  <a:schemeClr val="tx2"/>
                </a:solidFill>
              </a:rPr>
              <a:t>NCSC Summative Assessment</a:t>
            </a:r>
            <a:r>
              <a:rPr lang="en-US" i="1" dirty="0">
                <a:solidFill>
                  <a:schemeClr val="tx2"/>
                </a:solidFill>
              </a:rPr>
              <a:t/>
            </a:r>
            <a:br>
              <a:rPr lang="en-US" i="1" dirty="0">
                <a:solidFill>
                  <a:schemeClr val="tx2"/>
                </a:solidFill>
              </a:rPr>
            </a:br>
            <a:r>
              <a:rPr lang="en-US" b="1" i="1" dirty="0" smtClean="0">
                <a:solidFill>
                  <a:schemeClr val="tx2"/>
                </a:solidFill>
              </a:rPr>
              <a:t>Update</a:t>
            </a:r>
            <a:endParaRPr lang="en-US"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t>Assessment </a:t>
            </a:r>
            <a:r>
              <a:rPr lang="en-US" sz="3600" b="1" i="1" dirty="0" smtClean="0"/>
              <a:t>Administration</a:t>
            </a:r>
            <a:endParaRPr lang="en-US" sz="3600" dirty="0"/>
          </a:p>
        </p:txBody>
      </p:sp>
      <p:sp>
        <p:nvSpPr>
          <p:cNvPr id="3" name="Content Placeholder 2"/>
          <p:cNvSpPr>
            <a:spLocks noGrp="1"/>
          </p:cNvSpPr>
          <p:nvPr>
            <p:ph sz="quarter" idx="1"/>
          </p:nvPr>
        </p:nvSpPr>
        <p:spPr/>
        <p:txBody>
          <a:bodyPr>
            <a:normAutofit/>
          </a:bodyPr>
          <a:lstStyle/>
          <a:p>
            <a:endParaRPr lang="en-US" dirty="0" smtClean="0"/>
          </a:p>
          <a:p>
            <a:r>
              <a:rPr lang="en-US" dirty="0" smtClean="0"/>
              <a:t>Assessments </a:t>
            </a:r>
            <a:r>
              <a:rPr lang="en-US" dirty="0"/>
              <a:t>will be presented via computer with the ambition of flexibility for presentation on devices/ platforms (e.g. tablets</a:t>
            </a:r>
            <a:r>
              <a:rPr lang="en-US" dirty="0" smtClean="0"/>
              <a:t>).</a:t>
            </a:r>
          </a:p>
          <a:p>
            <a:pPr>
              <a:buNone/>
            </a:pPr>
            <a:endParaRPr lang="en-US" dirty="0"/>
          </a:p>
          <a:p>
            <a:r>
              <a:rPr lang="en-US" dirty="0" smtClean="0"/>
              <a:t>It </a:t>
            </a:r>
            <a:r>
              <a:rPr lang="en-US" dirty="0"/>
              <a:t>is expected that most students will interact with an examiner during the administration.  Other students may respond to the test items directly via interaction with computer presentation.</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b="1" i="1" dirty="0" smtClean="0"/>
              <a:t>Assessment Administration</a:t>
            </a:r>
            <a:endParaRPr lang="en-US" sz="3600" dirty="0"/>
          </a:p>
        </p:txBody>
      </p:sp>
      <p:sp>
        <p:nvSpPr>
          <p:cNvPr id="3" name="Content Placeholder 2"/>
          <p:cNvSpPr>
            <a:spLocks noGrp="1"/>
          </p:cNvSpPr>
          <p:nvPr>
            <p:ph sz="quarter" idx="1"/>
          </p:nvPr>
        </p:nvSpPr>
        <p:spPr/>
        <p:txBody>
          <a:bodyPr>
            <a:normAutofit/>
          </a:bodyPr>
          <a:lstStyle/>
          <a:p>
            <a:endParaRPr lang="en-US" dirty="0" smtClean="0"/>
          </a:p>
          <a:p>
            <a:r>
              <a:rPr lang="en-US" dirty="0" smtClean="0"/>
              <a:t>Prior access to summative content will be provided to support examiners preparation for accommodations/ adaptations.</a:t>
            </a:r>
          </a:p>
          <a:p>
            <a:pPr>
              <a:buNone/>
            </a:pPr>
            <a:endParaRPr lang="en-US" dirty="0" smtClean="0"/>
          </a:p>
          <a:p>
            <a:r>
              <a:rPr lang="en-US" dirty="0" smtClean="0"/>
              <a:t>Some students will qualify to take a shorter assessment based on evidence collected before and during the assessment.</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14"/>
          <p:cNvSpPr>
            <a:spLocks noGrp="1"/>
          </p:cNvSpPr>
          <p:nvPr>
            <p:ph type="subTitle" idx="1"/>
          </p:nvPr>
        </p:nvSpPr>
        <p:spPr/>
        <p:txBody>
          <a:bodyPr>
            <a:normAutofit/>
          </a:bodyPr>
          <a:lstStyle/>
          <a:p>
            <a:endParaRPr lang="en-US" dirty="0" smtClean="0"/>
          </a:p>
          <a:p>
            <a:endParaRPr lang="en-US" i="1" dirty="0" smtClean="0"/>
          </a:p>
          <a:p>
            <a:r>
              <a:rPr lang="en-US" i="1" dirty="0" smtClean="0"/>
              <a:t>the NCSC Assessment Platform</a:t>
            </a:r>
          </a:p>
        </p:txBody>
      </p:sp>
      <p:sp>
        <p:nvSpPr>
          <p:cNvPr id="14" name="Title 13"/>
          <p:cNvSpPr>
            <a:spLocks noGrp="1"/>
          </p:cNvSpPr>
          <p:nvPr>
            <p:ph type="ctrTitle"/>
          </p:nvPr>
        </p:nvSpPr>
        <p:spPr/>
        <p:txBody>
          <a:bodyPr>
            <a:noAutofit/>
          </a:bodyPr>
          <a:lstStyle/>
          <a:p>
            <a:r>
              <a:rPr lang="en-US" sz="3200" dirty="0" smtClean="0"/>
              <a:t/>
            </a:r>
            <a:br>
              <a:rPr lang="en-US" sz="3200" dirty="0" smtClean="0"/>
            </a:br>
            <a:r>
              <a:rPr lang="en-US" sz="3200" dirty="0" smtClean="0"/>
              <a:t/>
            </a:r>
            <a:br>
              <a:rPr lang="en-US" sz="3200" dirty="0" smtClean="0"/>
            </a:br>
            <a:r>
              <a:rPr lang="en-US" b="1" i="1" dirty="0" smtClean="0"/>
              <a:t> </a:t>
            </a:r>
            <a:r>
              <a:rPr lang="en-US" b="1" i="1" dirty="0" smtClean="0">
                <a:solidFill>
                  <a:schemeClr val="tx2"/>
                </a:solidFill>
              </a:rPr>
              <a:t>Architecture and Technology System Requirements</a:t>
            </a:r>
            <a:endParaRPr lang="en-US" sz="3200"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b="1" i="1" dirty="0" smtClean="0"/>
              <a:t>System Requirements</a:t>
            </a:r>
            <a:endParaRPr lang="en-US" sz="3600" b="1" i="1" dirty="0"/>
          </a:p>
        </p:txBody>
      </p:sp>
      <p:sp>
        <p:nvSpPr>
          <p:cNvPr id="5" name="Content Placeholder 4"/>
          <p:cNvSpPr>
            <a:spLocks noGrp="1"/>
          </p:cNvSpPr>
          <p:nvPr>
            <p:ph sz="quarter" idx="1"/>
          </p:nvPr>
        </p:nvSpPr>
        <p:spPr/>
        <p:txBody>
          <a:bodyPr/>
          <a:lstStyle/>
          <a:p>
            <a:endParaRPr lang="en-US" dirty="0" smtClean="0">
              <a:hlinkClick r:id="rId2"/>
            </a:endParaRPr>
          </a:p>
          <a:p>
            <a:r>
              <a:rPr lang="en-US" dirty="0" smtClean="0">
                <a:hlinkClick r:id="rId2"/>
              </a:rPr>
              <a:t>http://3f071e93aad6392d132c-</a:t>
            </a:r>
            <a:r>
              <a:rPr lang="en-US" dirty="0" smtClean="0"/>
              <a:t/>
            </a:r>
            <a:br>
              <a:rPr lang="en-US" dirty="0" smtClean="0"/>
            </a:br>
            <a:r>
              <a:rPr lang="en-US" dirty="0" smtClean="0">
                <a:hlinkClick r:id="rId3"/>
              </a:rPr>
              <a:t>25358a031817aa7f80c72ac2922ef9ef.r3.cf2.rackcdn.com/NCSC_TechArchReport_103112.pdf </a:t>
            </a:r>
            <a:endParaRPr lang="en-US" dirty="0" smtClean="0"/>
          </a:p>
          <a:p>
            <a:endParaRPr lang="en-US" dirty="0" smtClean="0"/>
          </a:p>
          <a:p>
            <a:r>
              <a:rPr lang="en-US" dirty="0" smtClean="0"/>
              <a:t>See pages 69-71 for hardware requirements for end users</a:t>
            </a:r>
            <a:endParaRPr lang="en-US" dirty="0" smtClean="0">
              <a:latin typeface="Arial" pitchFamily="34" charset="0"/>
              <a:cs typeface="Arial" pitchFamily="34" charset="0"/>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i="1" dirty="0" smtClean="0"/>
              <a:t>Workstation Requirements </a:t>
            </a:r>
            <a:endParaRPr lang="en-US" sz="3600" i="1" dirty="0"/>
          </a:p>
        </p:txBody>
      </p:sp>
      <p:pic>
        <p:nvPicPr>
          <p:cNvPr id="38914" name="Picture 2"/>
          <p:cNvPicPr>
            <a:picLocks noGrp="1" noChangeAspect="1" noChangeArrowheads="1"/>
          </p:cNvPicPr>
          <p:nvPr>
            <p:ph sz="quarter" idx="1"/>
          </p:nvPr>
        </p:nvPicPr>
        <p:blipFill>
          <a:blip r:embed="rId2" cstate="print"/>
          <a:srcRect/>
          <a:stretch>
            <a:fillRect/>
          </a:stretch>
        </p:blipFill>
        <p:spPr bwMode="auto">
          <a:xfrm>
            <a:off x="302685" y="2365736"/>
            <a:ext cx="8502649" cy="289567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534400" cy="1219200"/>
          </a:xfrm>
        </p:spPr>
        <p:txBody>
          <a:bodyPr>
            <a:normAutofit fontScale="90000"/>
          </a:bodyPr>
          <a:lstStyle/>
          <a:p>
            <a:r>
              <a:rPr lang="en-US" b="1" dirty="0" smtClean="0"/>
              <a:t/>
            </a:r>
            <a:br>
              <a:rPr lang="en-US" b="1" dirty="0" smtClean="0"/>
            </a:br>
            <a:r>
              <a:rPr lang="en-US" sz="4000" b="1" i="1" dirty="0" smtClean="0"/>
              <a:t>Formative and Interim</a:t>
            </a:r>
            <a:br>
              <a:rPr lang="en-US" sz="4000" b="1" i="1" dirty="0" smtClean="0"/>
            </a:br>
            <a:r>
              <a:rPr lang="en-US" sz="4000" b="1" i="1" dirty="0" smtClean="0"/>
              <a:t>Assessment Tools</a:t>
            </a:r>
            <a:endParaRPr lang="en-US" sz="4000" b="1" i="1" dirty="0"/>
          </a:p>
        </p:txBody>
      </p:sp>
      <p:sp>
        <p:nvSpPr>
          <p:cNvPr id="3" name="Content Placeholder 2"/>
          <p:cNvSpPr>
            <a:spLocks noGrp="1"/>
          </p:cNvSpPr>
          <p:nvPr>
            <p:ph sz="quarter" idx="1"/>
          </p:nvPr>
        </p:nvSpPr>
        <p:spPr/>
        <p:txBody>
          <a:bodyPr>
            <a:normAutofit/>
          </a:bodyPr>
          <a:lstStyle/>
          <a:p>
            <a:endParaRPr lang="en-US" sz="3200" dirty="0" smtClean="0"/>
          </a:p>
          <a:p>
            <a:r>
              <a:rPr lang="en-US" sz="3200" dirty="0" smtClean="0"/>
              <a:t>In addition to developing the system of summative assessments, NCSC is integrating formative and interim tools as part of comprehensive curriculum and instruction resources for use by teachers throughout the school year to monitor student progress.</a:t>
            </a:r>
            <a:endParaRPr lang="en-US" sz="32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Contact Information</a:t>
            </a:r>
            <a:endParaRPr lang="en-US" b="1" i="1" dirty="0"/>
          </a:p>
        </p:txBody>
      </p:sp>
      <p:sp>
        <p:nvSpPr>
          <p:cNvPr id="3" name="Content Placeholder 2"/>
          <p:cNvSpPr>
            <a:spLocks noGrp="1"/>
          </p:cNvSpPr>
          <p:nvPr>
            <p:ph sz="quarter" idx="1"/>
          </p:nvPr>
        </p:nvSpPr>
        <p:spPr/>
        <p:txBody>
          <a:bodyPr/>
          <a:lstStyle/>
          <a:p>
            <a:endParaRPr lang="en-US" dirty="0" smtClean="0"/>
          </a:p>
          <a:p>
            <a:r>
              <a:rPr lang="en-US" dirty="0" smtClean="0"/>
              <a:t>Randy LaRusso, ACCESS Project Manager</a:t>
            </a:r>
          </a:p>
          <a:p>
            <a:pPr>
              <a:buNone/>
            </a:pPr>
            <a:r>
              <a:rPr lang="en-US" dirty="0" smtClean="0">
                <a:hlinkClick r:id="rId2"/>
              </a:rPr>
              <a:t>Larusso.randy@brevardschools.org</a:t>
            </a:r>
            <a:endParaRPr lang="en-US" dirty="0" smtClean="0"/>
          </a:p>
          <a:p>
            <a:pPr>
              <a:buNone/>
            </a:pPr>
            <a:r>
              <a:rPr lang="en-US" dirty="0" smtClean="0"/>
              <a:t>321-242-6400 X 5115</a:t>
            </a:r>
          </a:p>
          <a:p>
            <a:pPr>
              <a:buNone/>
            </a:pPr>
            <a:endParaRPr lang="en-US" dirty="0" smtClean="0"/>
          </a:p>
          <a:p>
            <a:r>
              <a:rPr lang="en-US" dirty="0" smtClean="0"/>
              <a:t>Christi Filakosky, Project Coordinator</a:t>
            </a:r>
          </a:p>
          <a:p>
            <a:pPr>
              <a:buNone/>
            </a:pPr>
            <a:r>
              <a:rPr lang="en-US" dirty="0" smtClean="0">
                <a:hlinkClick r:id="rId3"/>
              </a:rPr>
              <a:t>Filakosky.christina@brevardschools.org</a:t>
            </a:r>
            <a:endParaRPr lang="en-US" dirty="0" smtClean="0"/>
          </a:p>
          <a:p>
            <a:pPr>
              <a:buNone/>
            </a:pPr>
            <a:r>
              <a:rPr lang="en-US" dirty="0" smtClean="0"/>
              <a:t>321-269-2326 X 4040</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914400"/>
          </a:xfrm>
        </p:spPr>
        <p:txBody>
          <a:bodyPr>
            <a:noAutofit/>
          </a:bodyPr>
          <a:lstStyle/>
          <a:p>
            <a:r>
              <a:rPr lang="en-US" b="1" i="1" dirty="0"/>
              <a:t>NCSC Overall Timeline </a:t>
            </a:r>
            <a:r>
              <a:rPr lang="en-US" b="1" i="1" dirty="0" smtClean="0"/>
              <a:t/>
            </a:r>
            <a:br>
              <a:rPr lang="en-US" b="1" i="1" dirty="0" smtClean="0"/>
            </a:br>
            <a:r>
              <a:rPr lang="en-US" b="1" i="1" dirty="0" smtClean="0"/>
              <a:t>January </a:t>
            </a:r>
            <a:r>
              <a:rPr lang="en-US" b="1" i="1" dirty="0"/>
              <a:t>2011-October </a:t>
            </a:r>
            <a:r>
              <a:rPr lang="en-US" b="1" i="1" dirty="0" smtClean="0"/>
              <a:t>2015</a:t>
            </a:r>
            <a:endParaRPr lang="en-US" dirty="0"/>
          </a:p>
        </p:txBody>
      </p:sp>
      <p:sp>
        <p:nvSpPr>
          <p:cNvPr id="3" name="Content Placeholder 2"/>
          <p:cNvSpPr>
            <a:spLocks noGrp="1"/>
          </p:cNvSpPr>
          <p:nvPr>
            <p:ph sz="quarter" idx="1"/>
          </p:nvPr>
        </p:nvSpPr>
        <p:spPr/>
        <p:txBody>
          <a:bodyPr/>
          <a:lstStyle/>
          <a:p>
            <a:endParaRPr lang="en-US" b="1" dirty="0" smtClean="0"/>
          </a:p>
          <a:p>
            <a:r>
              <a:rPr lang="en-US" b="1" dirty="0" smtClean="0"/>
              <a:t>Year </a:t>
            </a:r>
            <a:r>
              <a:rPr lang="en-US" b="1" dirty="0"/>
              <a:t>1 (2011): Content Model Phase</a:t>
            </a:r>
            <a:r>
              <a:rPr lang="en-US" dirty="0"/>
              <a:t>: </a:t>
            </a:r>
            <a:endParaRPr lang="en-US" dirty="0" smtClean="0"/>
          </a:p>
          <a:p>
            <a:endParaRPr lang="en-US" dirty="0" smtClean="0"/>
          </a:p>
          <a:p>
            <a:pPr lvl="1"/>
            <a:r>
              <a:rPr lang="en-US" dirty="0" smtClean="0"/>
              <a:t>Define </a:t>
            </a:r>
            <a:r>
              <a:rPr lang="en-US" dirty="0"/>
              <a:t>model of domain learning in math/ELA for these students, identify prioritized content for </a:t>
            </a:r>
            <a:r>
              <a:rPr lang="en-US" dirty="0" smtClean="0"/>
              <a:t>assessment</a:t>
            </a:r>
          </a:p>
          <a:p>
            <a:pPr>
              <a:buNone/>
            </a:pPr>
            <a:endParaRPr lang="en-US" dirty="0"/>
          </a:p>
          <a:p>
            <a:r>
              <a:rPr lang="en-US" b="1" dirty="0"/>
              <a:t>Year 2 (2012): Principled Design </a:t>
            </a:r>
            <a:r>
              <a:rPr lang="en-US" b="1" dirty="0" smtClean="0"/>
              <a:t>Phase</a:t>
            </a:r>
            <a:r>
              <a:rPr lang="en-US" dirty="0" smtClean="0"/>
              <a:t>:</a:t>
            </a:r>
          </a:p>
          <a:p>
            <a:endParaRPr lang="en-US" dirty="0" smtClean="0"/>
          </a:p>
          <a:p>
            <a:pPr lvl="1"/>
            <a:r>
              <a:rPr lang="en-US" dirty="0" smtClean="0"/>
              <a:t>Design </a:t>
            </a:r>
            <a:r>
              <a:rPr lang="en-US" dirty="0"/>
              <a:t>Patterns, Task Templates, C/I/PD design and pilot; Technology architecture design</a:t>
            </a:r>
          </a:p>
          <a:p>
            <a:pPr>
              <a:buNone/>
            </a:pP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20000" y="120000"/>
                                    </p:animScale>
                                  </p:childTnLst>
                                </p:cTn>
                              </p:par>
                              <p:par>
                                <p:cTn id="7" presetID="6" presetClass="emph" presetSubtype="0" fill="hold" nodeType="withEffect">
                                  <p:stCondLst>
                                    <p:cond delay="0"/>
                                  </p:stCondLst>
                                  <p:childTnLst>
                                    <p:animScale>
                                      <p:cBhvr>
                                        <p:cTn id="8" dur="2000" fill="hold"/>
                                        <p:tgtEl>
                                          <p:spTgt spid="3">
                                            <p:txEl>
                                              <p:pRg st="3" end="3"/>
                                            </p:txEl>
                                          </p:spTgt>
                                        </p:tgtEl>
                                      </p:cBhvr>
                                      <p:by x="120000" y="120000"/>
                                    </p:animScale>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hidden"/>
                                      </p:to>
                                    </p:set>
                                  </p:childTnLst>
                                </p:cTn>
                              </p:par>
                              <p:par>
                                <p:cTn id="15" presetID="6" presetClass="emph" presetSubtype="0" fill="hold" nodeType="withEffect">
                                  <p:stCondLst>
                                    <p:cond delay="0"/>
                                  </p:stCondLst>
                                  <p:childTnLst>
                                    <p:animScale>
                                      <p:cBhvr>
                                        <p:cTn id="16" dur="2000" fill="hold"/>
                                        <p:tgtEl>
                                          <p:spTgt spid="3">
                                            <p:txEl>
                                              <p:pRg st="5" end="5"/>
                                            </p:txEl>
                                          </p:spTgt>
                                        </p:tgtEl>
                                      </p:cBhvr>
                                      <p:by x="120000" y="120000"/>
                                    </p:animScale>
                                  </p:childTnLst>
                                </p:cTn>
                              </p:par>
                              <p:par>
                                <p:cTn id="17" presetID="6" presetClass="emph" presetSubtype="0" fill="hold" nodeType="withEffect">
                                  <p:stCondLst>
                                    <p:cond delay="0"/>
                                  </p:stCondLst>
                                  <p:childTnLst>
                                    <p:animScale>
                                      <p:cBhvr>
                                        <p:cTn id="18" dur="2000" fill="hold"/>
                                        <p:tgtEl>
                                          <p:spTgt spid="3">
                                            <p:txEl>
                                              <p:pRg st="7" end="7"/>
                                            </p:txEl>
                                          </p:spTgt>
                                        </p:tgtEl>
                                      </p:cBhvr>
                                      <p:by x="125000" y="12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04800"/>
            <a:ext cx="8534400" cy="914400"/>
          </a:xfrm>
        </p:spPr>
        <p:txBody>
          <a:bodyPr>
            <a:noAutofit/>
          </a:bodyPr>
          <a:lstStyle/>
          <a:p>
            <a:r>
              <a:rPr lang="en-US" b="1" i="1" dirty="0" smtClean="0"/>
              <a:t>NCSC Overall Timeline </a:t>
            </a:r>
            <a:br>
              <a:rPr lang="en-US" b="1" i="1" dirty="0" smtClean="0"/>
            </a:br>
            <a:r>
              <a:rPr lang="en-US" b="1" i="1" dirty="0" smtClean="0"/>
              <a:t>January 2011-October 2015</a:t>
            </a:r>
            <a:endParaRPr lang="en-US" dirty="0"/>
          </a:p>
        </p:txBody>
      </p:sp>
      <p:sp>
        <p:nvSpPr>
          <p:cNvPr id="3" name="Content Placeholder 2"/>
          <p:cNvSpPr>
            <a:spLocks noGrp="1"/>
          </p:cNvSpPr>
          <p:nvPr>
            <p:ph sz="quarter" idx="1"/>
          </p:nvPr>
        </p:nvSpPr>
        <p:spPr/>
        <p:txBody>
          <a:bodyPr>
            <a:normAutofit/>
          </a:bodyPr>
          <a:lstStyle/>
          <a:p>
            <a:endParaRPr lang="en-US" b="1" dirty="0" smtClean="0"/>
          </a:p>
          <a:p>
            <a:r>
              <a:rPr lang="en-US" b="1" dirty="0" smtClean="0"/>
              <a:t>Year 3 (2013): Item and Test Development Phase</a:t>
            </a:r>
            <a:r>
              <a:rPr lang="en-US" dirty="0" smtClean="0"/>
              <a:t>: </a:t>
            </a:r>
          </a:p>
          <a:p>
            <a:pPr>
              <a:buNone/>
            </a:pPr>
            <a:r>
              <a:rPr lang="en-US" dirty="0"/>
              <a:t>	</a:t>
            </a:r>
            <a:endParaRPr lang="en-US" dirty="0" smtClean="0"/>
          </a:p>
          <a:p>
            <a:pPr lvl="1"/>
            <a:r>
              <a:rPr lang="en-US" dirty="0" smtClean="0"/>
              <a:t>Task Template Tryouts</a:t>
            </a:r>
            <a:r>
              <a:rPr lang="en-US" dirty="0"/>
              <a:t>, Item Specs/item development/item reviews, Student </a:t>
            </a:r>
            <a:r>
              <a:rPr lang="en-US" dirty="0" smtClean="0"/>
              <a:t>Interaction Studies </a:t>
            </a:r>
            <a:r>
              <a:rPr lang="en-US" dirty="0"/>
              <a:t>(SIS), Draft grade level </a:t>
            </a:r>
            <a:r>
              <a:rPr lang="en-US" dirty="0" smtClean="0"/>
              <a:t>Performance Level Descriptors (PLDs), </a:t>
            </a:r>
            <a:r>
              <a:rPr lang="en-US" dirty="0"/>
              <a:t>finalize pilot/field design, Tech build</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20000" y="120000"/>
                                    </p:animScale>
                                  </p:childTnLst>
                                </p:cTn>
                              </p:par>
                              <p:par>
                                <p:cTn id="7" presetID="6" presetClass="emph" presetSubtype="0" fill="hold" nodeType="withEffect">
                                  <p:stCondLst>
                                    <p:cond delay="0"/>
                                  </p:stCondLst>
                                  <p:childTnLst>
                                    <p:animScale>
                                      <p:cBhvr>
                                        <p:cTn id="8" dur="2000" fill="hold"/>
                                        <p:tgtEl>
                                          <p:spTgt spid="3">
                                            <p:txEl>
                                              <p:pRg st="2" end="2"/>
                                            </p:txEl>
                                          </p:spTgt>
                                        </p:tgtEl>
                                      </p:cBhvr>
                                      <p:by x="120000" y="120000"/>
                                    </p:animScale>
                                  </p:childTnLst>
                                </p:cTn>
                              </p:par>
                              <p:par>
                                <p:cTn id="9" presetID="6" presetClass="emph" presetSubtype="0" fill="hold" nodeType="withEffect">
                                  <p:stCondLst>
                                    <p:cond delay="0"/>
                                  </p:stCondLst>
                                  <p:childTnLst>
                                    <p:animScale>
                                      <p:cBhvr>
                                        <p:cTn id="10" dur="2000" fill="hold"/>
                                        <p:tgtEl>
                                          <p:spTgt spid="3">
                                            <p:txEl>
                                              <p:pRg st="3" end="3"/>
                                            </p:txEl>
                                          </p:spTgt>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04800"/>
            <a:ext cx="8534400" cy="914400"/>
          </a:xfrm>
        </p:spPr>
        <p:txBody>
          <a:bodyPr>
            <a:noAutofit/>
          </a:bodyPr>
          <a:lstStyle/>
          <a:p>
            <a:r>
              <a:rPr lang="en-US" b="1" i="1" dirty="0" smtClean="0"/>
              <a:t>NCSC Overall Timeline </a:t>
            </a:r>
            <a:br>
              <a:rPr lang="en-US" b="1" i="1" dirty="0" smtClean="0"/>
            </a:br>
            <a:r>
              <a:rPr lang="en-US" b="1" i="1" dirty="0" smtClean="0"/>
              <a:t>January 2011-October 2015</a:t>
            </a:r>
            <a:endParaRPr lang="en-US" dirty="0"/>
          </a:p>
        </p:txBody>
      </p:sp>
      <p:sp>
        <p:nvSpPr>
          <p:cNvPr id="3" name="Content Placeholder 2"/>
          <p:cNvSpPr>
            <a:spLocks noGrp="1"/>
          </p:cNvSpPr>
          <p:nvPr>
            <p:ph sz="quarter" idx="1"/>
          </p:nvPr>
        </p:nvSpPr>
        <p:spPr/>
        <p:txBody>
          <a:bodyPr>
            <a:normAutofit/>
          </a:bodyPr>
          <a:lstStyle/>
          <a:p>
            <a:pPr>
              <a:buNone/>
            </a:pPr>
            <a:r>
              <a:rPr lang="en-US" dirty="0"/>
              <a:t> </a:t>
            </a:r>
          </a:p>
          <a:p>
            <a:r>
              <a:rPr lang="en-US" b="1" dirty="0"/>
              <a:t>Year 4 (2014): Pilot, Field, Research </a:t>
            </a:r>
            <a:r>
              <a:rPr lang="en-US" b="1" dirty="0" smtClean="0"/>
              <a:t>Phase</a:t>
            </a:r>
            <a:r>
              <a:rPr lang="en-US" dirty="0" smtClean="0"/>
              <a:t>:</a:t>
            </a:r>
          </a:p>
          <a:p>
            <a:endParaRPr lang="en-US" dirty="0" smtClean="0"/>
          </a:p>
          <a:p>
            <a:pPr lvl="1"/>
            <a:r>
              <a:rPr lang="en-US" b="1" dirty="0" smtClean="0"/>
              <a:t>Pilot Phase 1: National Sample, generate item statistics Winter/Spring 2014,</a:t>
            </a:r>
            <a:r>
              <a:rPr lang="en-US" dirty="0" smtClean="0"/>
              <a:t> </a:t>
            </a:r>
          </a:p>
          <a:p>
            <a:pPr lvl="2"/>
            <a:r>
              <a:rPr lang="en-US" dirty="0" smtClean="0"/>
              <a:t>Finalize blueprints, revise items, assemble forms</a:t>
            </a:r>
          </a:p>
          <a:p>
            <a:pPr>
              <a:buNone/>
            </a:pPr>
            <a:endParaRPr lang="en-US" dirty="0"/>
          </a:p>
          <a:p>
            <a:pPr lvl="1"/>
            <a:r>
              <a:rPr lang="en-US" dirty="0" smtClean="0"/>
              <a:t> </a:t>
            </a:r>
            <a:r>
              <a:rPr lang="en-US" b="1" dirty="0"/>
              <a:t>Phase 2: Field Test Forms Fall 2014</a:t>
            </a:r>
            <a:r>
              <a:rPr lang="en-US" dirty="0"/>
              <a:t>, finalize administration training and supports</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20000" y="120000"/>
                                    </p:animScale>
                                  </p:childTnLst>
                                </p:cTn>
                              </p:par>
                              <p:par>
                                <p:cTn id="7" presetID="6" presetClass="emph" presetSubtype="0" fill="hold" nodeType="withEffect">
                                  <p:stCondLst>
                                    <p:cond delay="0"/>
                                  </p:stCondLst>
                                  <p:childTnLst>
                                    <p:animScale>
                                      <p:cBhvr>
                                        <p:cTn id="8" dur="2000" fill="hold"/>
                                        <p:tgtEl>
                                          <p:spTgt spid="3">
                                            <p:txEl>
                                              <p:pRg st="3" end="3"/>
                                            </p:txEl>
                                          </p:spTgt>
                                        </p:tgtEl>
                                      </p:cBhvr>
                                      <p:by x="120000" y="120000"/>
                                    </p:animScale>
                                  </p:childTnLst>
                                </p:cTn>
                              </p:par>
                              <p:par>
                                <p:cTn id="9" presetID="6" presetClass="emph" presetSubtype="0" fill="hold" nodeType="withEffect">
                                  <p:stCondLst>
                                    <p:cond delay="0"/>
                                  </p:stCondLst>
                                  <p:childTnLst>
                                    <p:animScale>
                                      <p:cBhvr>
                                        <p:cTn id="10" dur="2000" fill="hold"/>
                                        <p:tgtEl>
                                          <p:spTgt spid="3">
                                            <p:txEl>
                                              <p:pRg st="4" end="4"/>
                                            </p:txEl>
                                          </p:spTgt>
                                        </p:tgtEl>
                                      </p:cBhvr>
                                      <p:by x="120000" y="120000"/>
                                    </p:animScale>
                                  </p:childTnLst>
                                </p:cTn>
                              </p:par>
                              <p:par>
                                <p:cTn id="11" presetID="6" presetClass="emph" presetSubtype="0" fill="hold" nodeType="withEffect">
                                  <p:stCondLst>
                                    <p:cond delay="0"/>
                                  </p:stCondLst>
                                  <p:childTnLst>
                                    <p:animScale>
                                      <p:cBhvr>
                                        <p:cTn id="12" dur="2000" fill="hold"/>
                                        <p:tgtEl>
                                          <p:spTgt spid="3">
                                            <p:txEl>
                                              <p:pRg st="6" end="6"/>
                                            </p:txEl>
                                          </p:spTgt>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1752" y="228600"/>
            <a:ext cx="8534400" cy="914400"/>
          </a:xfrm>
        </p:spPr>
        <p:txBody>
          <a:bodyPr>
            <a:normAutofit fontScale="90000"/>
          </a:bodyPr>
          <a:lstStyle/>
          <a:p>
            <a:r>
              <a:rPr lang="en-US" b="1" i="1" dirty="0" smtClean="0"/>
              <a:t>NCSC Overall Timeline </a:t>
            </a:r>
            <a:br>
              <a:rPr lang="en-US" b="1" i="1" dirty="0" smtClean="0"/>
            </a:br>
            <a:r>
              <a:rPr lang="en-US" b="1" i="1" dirty="0" smtClean="0"/>
              <a:t>January 2011-October 2015</a:t>
            </a:r>
            <a:endParaRPr lang="en-US" dirty="0"/>
          </a:p>
        </p:txBody>
      </p:sp>
      <p:sp>
        <p:nvSpPr>
          <p:cNvPr id="3" name="Content Placeholder 2"/>
          <p:cNvSpPr>
            <a:spLocks noGrp="1"/>
          </p:cNvSpPr>
          <p:nvPr>
            <p:ph sz="quarter" idx="1"/>
          </p:nvPr>
        </p:nvSpPr>
        <p:spPr/>
        <p:txBody>
          <a:bodyPr/>
          <a:lstStyle/>
          <a:p>
            <a:endParaRPr lang="en-US" b="1" dirty="0" smtClean="0"/>
          </a:p>
          <a:p>
            <a:r>
              <a:rPr lang="en-US" b="1" dirty="0" smtClean="0"/>
              <a:t>Year </a:t>
            </a:r>
            <a:r>
              <a:rPr lang="en-US" b="1" dirty="0"/>
              <a:t>5 (2015</a:t>
            </a:r>
            <a:r>
              <a:rPr lang="en-US" b="1" dirty="0" smtClean="0"/>
              <a:t>): </a:t>
            </a:r>
            <a:r>
              <a:rPr lang="en-US" b="1" dirty="0"/>
              <a:t>Operational administration of NCSC </a:t>
            </a:r>
            <a:r>
              <a:rPr lang="en-US" b="1" dirty="0" smtClean="0"/>
              <a:t>assessments</a:t>
            </a:r>
          </a:p>
          <a:p>
            <a:pPr>
              <a:buNone/>
            </a:pPr>
            <a:endParaRPr lang="en-US" dirty="0"/>
          </a:p>
          <a:p>
            <a:pPr lvl="1"/>
            <a:r>
              <a:rPr lang="en-US" dirty="0" smtClean="0"/>
              <a:t>Summer </a:t>
            </a:r>
            <a:r>
              <a:rPr lang="en-US" dirty="0"/>
              <a:t>2015: Set Standards</a:t>
            </a:r>
          </a:p>
          <a:p>
            <a:pPr lvl="1"/>
            <a:endParaRPr lang="en-US" dirty="0" smtClean="0"/>
          </a:p>
          <a:p>
            <a:pPr lvl="1"/>
            <a:r>
              <a:rPr lang="en-US" dirty="0" smtClean="0"/>
              <a:t>Fall </a:t>
            </a:r>
            <a:r>
              <a:rPr lang="en-US" dirty="0"/>
              <a:t>2015: Technical reporting complete</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15000" y="115000"/>
                                    </p:animScale>
                                  </p:childTnLst>
                                </p:cTn>
                              </p:par>
                              <p:par>
                                <p:cTn id="7" presetID="6" presetClass="emph" presetSubtype="0" fill="hold" nodeType="withEffect">
                                  <p:stCondLst>
                                    <p:cond delay="0"/>
                                  </p:stCondLst>
                                  <p:childTnLst>
                                    <p:animScale>
                                      <p:cBhvr>
                                        <p:cTn id="8" dur="2000" fill="hold"/>
                                        <p:tgtEl>
                                          <p:spTgt spid="3">
                                            <p:txEl>
                                              <p:pRg st="3" end="3"/>
                                            </p:txEl>
                                          </p:spTgt>
                                        </p:tgtEl>
                                      </p:cBhvr>
                                      <p:by x="120000" y="120000"/>
                                    </p:animScale>
                                  </p:childTnLst>
                                </p:cTn>
                              </p:par>
                              <p:par>
                                <p:cTn id="9" presetID="6" presetClass="emph" presetSubtype="0" fill="hold" nodeType="withEffect">
                                  <p:stCondLst>
                                    <p:cond delay="0"/>
                                  </p:stCondLst>
                                  <p:childTnLst>
                                    <p:animScale>
                                      <p:cBhvr>
                                        <p:cTn id="10" dur="2000" fill="hold"/>
                                        <p:tgtEl>
                                          <p:spTgt spid="3">
                                            <p:txEl>
                                              <p:pRg st="5" end="5"/>
                                            </p:txEl>
                                          </p:spTgt>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08001" y="385763"/>
            <a:ext cx="8331199" cy="60864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subTitle" idx="1"/>
          </p:nvPr>
        </p:nvSpPr>
        <p:spPr/>
        <p:txBody>
          <a:bodyPr/>
          <a:lstStyle/>
          <a:p>
            <a:r>
              <a:rPr lang="en-US" i="1" dirty="0" smtClean="0"/>
              <a:t>Design, Administration, Item Development &amp; Scoring  </a:t>
            </a:r>
            <a:endParaRPr lang="en-US" i="1" dirty="0"/>
          </a:p>
        </p:txBody>
      </p:sp>
      <p:sp>
        <p:nvSpPr>
          <p:cNvPr id="4" name="Title 3"/>
          <p:cNvSpPr>
            <a:spLocks noGrp="1"/>
          </p:cNvSpPr>
          <p:nvPr>
            <p:ph type="ctrTitle"/>
          </p:nvPr>
        </p:nvSpPr>
        <p:spPr/>
        <p:txBody>
          <a:bodyPr>
            <a:normAutofit/>
          </a:bodyPr>
          <a:lstStyle/>
          <a:p>
            <a:r>
              <a:rPr lang="en-US" b="1" i="1" dirty="0">
                <a:solidFill>
                  <a:schemeClr val="tx2"/>
                </a:solidFill>
              </a:rPr>
              <a:t>General Description of Assessment </a:t>
            </a:r>
            <a:r>
              <a:rPr lang="en-US" b="1" i="1" dirty="0" smtClean="0">
                <a:solidFill>
                  <a:schemeClr val="tx2"/>
                </a:solidFill>
              </a:rPr>
              <a:t>System</a:t>
            </a:r>
            <a:endParaRPr lang="en-US"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b="1" i="1" dirty="0" smtClean="0"/>
              <a:t>Design</a:t>
            </a:r>
            <a:endParaRPr lang="en-US" sz="3600" b="1" i="1" dirty="0"/>
          </a:p>
        </p:txBody>
      </p:sp>
      <p:sp>
        <p:nvSpPr>
          <p:cNvPr id="3" name="Content Placeholder 2"/>
          <p:cNvSpPr>
            <a:spLocks noGrp="1"/>
          </p:cNvSpPr>
          <p:nvPr>
            <p:ph sz="quarter" idx="1"/>
          </p:nvPr>
        </p:nvSpPr>
        <p:spPr/>
        <p:txBody>
          <a:bodyPr>
            <a:normAutofit/>
          </a:bodyPr>
          <a:lstStyle/>
          <a:p>
            <a:endParaRPr lang="en-US" dirty="0" smtClean="0"/>
          </a:p>
          <a:p>
            <a:r>
              <a:rPr lang="en-US" dirty="0" smtClean="0"/>
              <a:t>Within </a:t>
            </a:r>
            <a:r>
              <a:rPr lang="en-US" dirty="0"/>
              <a:t>year classroom assessments and progress monitoring tools embedded in model curricula materials; professional development on demand modules for teachers to learn to develop their own (</a:t>
            </a:r>
            <a:r>
              <a:rPr lang="en-US" dirty="0" smtClean="0"/>
              <a:t>WIKI) making </a:t>
            </a:r>
            <a:r>
              <a:rPr lang="en-US" dirty="0"/>
              <a:t>use of content, curriculum, instruction </a:t>
            </a:r>
            <a:r>
              <a:rPr lang="en-US" dirty="0" smtClean="0"/>
              <a:t>tools</a:t>
            </a:r>
          </a:p>
          <a:p>
            <a:endParaRPr lang="en-US" dirty="0" smtClean="0"/>
          </a:p>
          <a:p>
            <a:r>
              <a:rPr lang="en-US" dirty="0" smtClean="0"/>
              <a:t>Summative </a:t>
            </a:r>
            <a:r>
              <a:rPr lang="en-US" dirty="0"/>
              <a:t>math and ELA tests for 3-8, 11 administered in a 2 month window in winter/spring</a:t>
            </a: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b="1" i="1" dirty="0" smtClean="0"/>
              <a:t>Design</a:t>
            </a:r>
            <a:endParaRPr lang="en-US" sz="3600" b="1" i="1" dirty="0"/>
          </a:p>
        </p:txBody>
      </p:sp>
      <p:sp>
        <p:nvSpPr>
          <p:cNvPr id="3" name="Content Placeholder 2"/>
          <p:cNvSpPr>
            <a:spLocks noGrp="1"/>
          </p:cNvSpPr>
          <p:nvPr>
            <p:ph sz="quarter" idx="1"/>
          </p:nvPr>
        </p:nvSpPr>
        <p:spPr/>
        <p:txBody>
          <a:bodyPr>
            <a:normAutofit/>
          </a:bodyPr>
          <a:lstStyle/>
          <a:p>
            <a:endParaRPr lang="en-US" dirty="0" smtClean="0"/>
          </a:p>
          <a:p>
            <a:r>
              <a:rPr lang="en-US" dirty="0" smtClean="0"/>
              <a:t>Up </a:t>
            </a:r>
            <a:r>
              <a:rPr lang="en-US" dirty="0"/>
              <a:t>to 30 items, 1.5-2 hours per test </a:t>
            </a:r>
            <a:r>
              <a:rPr lang="en-US" dirty="0" smtClean="0"/>
              <a:t>anticipated.</a:t>
            </a:r>
          </a:p>
          <a:p>
            <a:endParaRPr lang="en-US" dirty="0"/>
          </a:p>
          <a:p>
            <a:r>
              <a:rPr lang="en-US" dirty="0" smtClean="0"/>
              <a:t>Technology </a:t>
            </a:r>
            <a:r>
              <a:rPr lang="en-US" dirty="0"/>
              <a:t>delivery, teacher test facilitator/ administrator; universal design features and accommodations guidelines derived from Design Pattern/Task Templates Tryouts and Student Interaction </a:t>
            </a:r>
            <a:r>
              <a:rPr lang="en-US" dirty="0" smtClean="0"/>
              <a:t>Studies.</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678</TotalTime>
  <Words>413</Words>
  <Application>Microsoft Macintosh PowerPoint</Application>
  <PresentationFormat>On-screen Show (4:3)</PresentationFormat>
  <Paragraphs>86</Paragraphs>
  <Slides>16</Slides>
  <Notes>9</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Civic</vt:lpstr>
      <vt:lpstr>NCSC Summative Assessment Update</vt:lpstr>
      <vt:lpstr>NCSC Overall Timeline  January 2011-October 2015</vt:lpstr>
      <vt:lpstr>NCSC Overall Timeline  January 2011-October 2015</vt:lpstr>
      <vt:lpstr>NCSC Overall Timeline  January 2011-October 2015</vt:lpstr>
      <vt:lpstr>NCSC Overall Timeline  January 2011-October 2015</vt:lpstr>
      <vt:lpstr>PowerPoint Presentation</vt:lpstr>
      <vt:lpstr>General Description of Assessment System</vt:lpstr>
      <vt:lpstr>Design</vt:lpstr>
      <vt:lpstr>Design</vt:lpstr>
      <vt:lpstr>Assessment Administration</vt:lpstr>
      <vt:lpstr>Assessment Administration</vt:lpstr>
      <vt:lpstr>   Architecture and Technology System Requirements</vt:lpstr>
      <vt:lpstr>System Requirements</vt:lpstr>
      <vt:lpstr>Workstation Requirements </vt:lpstr>
      <vt:lpstr> Formative and Interim Assessment Tools</vt:lpstr>
      <vt:lpstr>Contact Information</vt:lpstr>
    </vt:vector>
  </TitlesOfParts>
  <Company>Brevard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NCSC Summative Assessment Overview</dc:title>
  <dc:creator>larusso.randy</dc:creator>
  <cp:lastModifiedBy>Janet Good</cp:lastModifiedBy>
  <cp:revision>90</cp:revision>
  <dcterms:created xsi:type="dcterms:W3CDTF">2013-07-21T16:13:06Z</dcterms:created>
  <dcterms:modified xsi:type="dcterms:W3CDTF">2013-09-17T17:17:51Z</dcterms:modified>
</cp:coreProperties>
</file>